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1" r:id="rId7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283" y="58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1593-41EF-49E8-AC70-A351138F3A12}" type="datetimeFigureOut">
              <a:rPr lang="zh-TW" altLang="en-US" smtClean="0"/>
              <a:t>2021/12/10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C555D-7F47-4E03-846D-B3E78C3D90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67202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1593-41EF-49E8-AC70-A351138F3A12}" type="datetimeFigureOut">
              <a:rPr lang="zh-TW" altLang="en-US" smtClean="0"/>
              <a:t>2021/12/10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C555D-7F47-4E03-846D-B3E78C3D90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35557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1593-41EF-49E8-AC70-A351138F3A12}" type="datetimeFigureOut">
              <a:rPr lang="zh-TW" altLang="en-US" smtClean="0"/>
              <a:t>2021/12/10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C555D-7F47-4E03-846D-B3E78C3D90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0291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1593-41EF-49E8-AC70-A351138F3A12}" type="datetimeFigureOut">
              <a:rPr lang="zh-TW" altLang="en-US" smtClean="0"/>
              <a:t>2021/12/10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C555D-7F47-4E03-846D-B3E78C3D90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2231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1593-41EF-49E8-AC70-A351138F3A12}" type="datetimeFigureOut">
              <a:rPr lang="zh-TW" altLang="en-US" smtClean="0"/>
              <a:t>2021/12/10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C555D-7F47-4E03-846D-B3E78C3D90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35325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1593-41EF-49E8-AC70-A351138F3A12}" type="datetimeFigureOut">
              <a:rPr lang="zh-TW" altLang="en-US" smtClean="0"/>
              <a:t>2021/12/10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C555D-7F47-4E03-846D-B3E78C3D90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44425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1593-41EF-49E8-AC70-A351138F3A12}" type="datetimeFigureOut">
              <a:rPr lang="zh-TW" altLang="en-US" smtClean="0"/>
              <a:t>2021/12/10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C555D-7F47-4E03-846D-B3E78C3D90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7264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1593-41EF-49E8-AC70-A351138F3A12}" type="datetimeFigureOut">
              <a:rPr lang="zh-TW" altLang="en-US" smtClean="0"/>
              <a:t>2021/12/10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C555D-7F47-4E03-846D-B3E78C3D90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7494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1593-41EF-49E8-AC70-A351138F3A12}" type="datetimeFigureOut">
              <a:rPr lang="zh-TW" altLang="en-US" smtClean="0"/>
              <a:t>2021/12/10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C555D-7F47-4E03-846D-B3E78C3D90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0948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1593-41EF-49E8-AC70-A351138F3A12}" type="datetimeFigureOut">
              <a:rPr lang="zh-TW" altLang="en-US" smtClean="0"/>
              <a:t>2021/12/10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C555D-7F47-4E03-846D-B3E78C3D90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3943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1593-41EF-49E8-AC70-A351138F3A12}" type="datetimeFigureOut">
              <a:rPr lang="zh-TW" altLang="en-US" smtClean="0"/>
              <a:t>2021/12/10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C555D-7F47-4E03-846D-B3E78C3D90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93971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61593-41EF-49E8-AC70-A351138F3A12}" type="datetimeFigureOut">
              <a:rPr lang="zh-TW" altLang="en-US" smtClean="0"/>
              <a:t>2021/12/10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C555D-7F47-4E03-846D-B3E78C3D90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6496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n1N95InYwIA" TargetMode="External"/><Relationship Id="rId4" Type="http://schemas.openxmlformats.org/officeDocument/2006/relationships/hyperlink" Target="https://www.utps.cyc.edu.tw/modules/tad_web/video.php?WebID=29&amp;VideoID=46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42009" y="193964"/>
            <a:ext cx="11907981" cy="299258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zh-TW" altLang="en-US" sz="8000" b="1" dirty="0" smtClean="0">
                <a:latin typeface="文鼎標楷注音" panose="020B0602010101010101" pitchFamily="34" charset="-120"/>
                <a:ea typeface="文鼎標楷注音" panose="020B0602010101010101" pitchFamily="34" charset="-120"/>
              </a:rPr>
              <a:t>兒童及少年</a:t>
            </a:r>
            <a:r>
              <a:rPr lang="en-US" altLang="zh-TW" sz="8000" b="1" dirty="0" smtClean="0">
                <a:latin typeface="文鼎標楷注音" panose="020B0602010101010101" pitchFamily="34" charset="-120"/>
                <a:ea typeface="文鼎標楷注音" panose="020B0602010101010101" pitchFamily="34" charset="-120"/>
              </a:rPr>
              <a:t/>
            </a:r>
            <a:br>
              <a:rPr lang="en-US" altLang="zh-TW" sz="8000" b="1" dirty="0" smtClean="0">
                <a:latin typeface="文鼎標楷注音" panose="020B0602010101010101" pitchFamily="34" charset="-120"/>
                <a:ea typeface="文鼎標楷注音" panose="020B0602010101010101" pitchFamily="34" charset="-120"/>
              </a:rPr>
            </a:br>
            <a:r>
              <a:rPr lang="zh-TW" altLang="en-US" sz="8000" b="1" dirty="0" smtClean="0">
                <a:latin typeface="文鼎標楷注音" panose="020B0602010101010101" pitchFamily="34" charset="-120"/>
                <a:ea typeface="文鼎標楷注音" panose="020B0602010101010101" pitchFamily="34" charset="-120"/>
              </a:rPr>
              <a:t>性剝</a:t>
            </a:r>
            <a:r>
              <a:rPr lang="zh-TW" altLang="en-US" sz="8000" b="1" dirty="0" smtClean="0">
                <a:latin typeface="文鼎標楷注音破音一" panose="020B0602010101010101" pitchFamily="34" charset="-120"/>
                <a:ea typeface="文鼎標楷注音破音一" panose="020B0602010101010101" pitchFamily="34" charset="-120"/>
              </a:rPr>
              <a:t>削</a:t>
            </a:r>
            <a:r>
              <a:rPr lang="zh-TW" altLang="en-US" sz="8000" b="1" dirty="0" smtClean="0">
                <a:latin typeface="文鼎標楷注音" panose="020B0602010101010101" pitchFamily="34" charset="-120"/>
                <a:ea typeface="文鼎標楷注音" panose="020B0602010101010101" pitchFamily="34" charset="-120"/>
              </a:rPr>
              <a:t>防制</a:t>
            </a:r>
            <a:endParaRPr lang="zh-TW" altLang="en-US" sz="8000" b="1" dirty="0">
              <a:latin typeface="文鼎標楷注音" panose="020B0602010101010101" pitchFamily="34" charset="-120"/>
              <a:ea typeface="文鼎標楷注音" panose="020B0602010101010101" pitchFamily="34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4966711"/>
            <a:ext cx="9144000" cy="1655762"/>
          </a:xfrm>
        </p:spPr>
        <p:txBody>
          <a:bodyPr>
            <a:normAutofit/>
          </a:bodyPr>
          <a:lstStyle/>
          <a:p>
            <a:r>
              <a:rPr lang="zh-TW" altLang="en-US" sz="7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主講</a:t>
            </a:r>
            <a:r>
              <a:rPr lang="en-US" altLang="zh-TW" sz="7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7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呂承育 </a:t>
            </a:r>
            <a:endParaRPr lang="zh-TW" altLang="en-US" sz="7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1046018" y="2951018"/>
            <a:ext cx="10099964" cy="157941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8000" b="1" dirty="0" smtClean="0">
                <a:latin typeface="文鼎標楷注音" panose="020B0602010101010101" pitchFamily="34" charset="-120"/>
                <a:ea typeface="文鼎標楷注音" panose="020B0602010101010101" pitchFamily="34" charset="-120"/>
              </a:rPr>
              <a:t>「網路安全」</a:t>
            </a:r>
            <a:endParaRPr lang="zh-TW" altLang="en-US" sz="8000" b="1" dirty="0">
              <a:latin typeface="文鼎標楷注音" panose="020B0602010101010101" pitchFamily="34" charset="-120"/>
              <a:ea typeface="文鼎標楷注音" panose="020B0602010101010101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09216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 txBox="1">
            <a:spLocks/>
          </p:cNvSpPr>
          <p:nvPr/>
        </p:nvSpPr>
        <p:spPr>
          <a:xfrm>
            <a:off x="827809" y="1705985"/>
            <a:ext cx="10536382" cy="35190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sz="9000" b="1" dirty="0" smtClean="0">
                <a:latin typeface="文鼎標楷注音" panose="020B0602010101010101" pitchFamily="34" charset="-120"/>
                <a:ea typeface="文鼎標楷注音" panose="020B0602010101010101" pitchFamily="34" charset="-120"/>
              </a:rPr>
              <a:t>網路世界，      </a:t>
            </a:r>
            <a:r>
              <a:rPr lang="en-US" altLang="zh-TW" sz="9000" b="1" dirty="0" smtClean="0">
                <a:latin typeface="文鼎標楷注音" panose="020B0602010101010101" pitchFamily="34" charset="-120"/>
                <a:ea typeface="文鼎標楷注音" panose="020B0602010101010101" pitchFamily="34" charset="-120"/>
              </a:rPr>
              <a:t>		</a:t>
            </a:r>
            <a:r>
              <a:rPr lang="zh-TW" altLang="en-US" sz="9000" b="1" dirty="0" smtClean="0">
                <a:latin typeface="文鼎標楷注音" panose="020B0602010101010101" pitchFamily="34" charset="-120"/>
                <a:ea typeface="文鼎標楷注音" panose="020B0602010101010101" pitchFamily="34" charset="-120"/>
              </a:rPr>
              <a:t>真真假假</a:t>
            </a:r>
            <a:r>
              <a:rPr lang="zh-TW" altLang="en-US" sz="8000" b="1" dirty="0" smtClean="0">
                <a:latin typeface="文鼎標楷注音" panose="020B0602010101010101" pitchFamily="34" charset="-120"/>
                <a:ea typeface="文鼎標楷注音" panose="020B0602010101010101" pitchFamily="34" charset="-120"/>
              </a:rPr>
              <a:t>。</a:t>
            </a:r>
            <a:endParaRPr lang="zh-TW" altLang="en-US" sz="8000" b="1" dirty="0">
              <a:latin typeface="文鼎標楷注音" panose="020B0602010101010101" pitchFamily="34" charset="-120"/>
              <a:ea typeface="文鼎標楷注音" panose="020B0602010101010101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2343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 txBox="1">
            <a:spLocks/>
          </p:cNvSpPr>
          <p:nvPr/>
        </p:nvSpPr>
        <p:spPr>
          <a:xfrm>
            <a:off x="523009" y="0"/>
            <a:ext cx="11145982" cy="6858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zh-TW" altLang="en-US" sz="8000" b="1" dirty="0" smtClean="0">
                <a:latin typeface="文鼎標楷注音" panose="020B0602010101010101" pitchFamily="34" charset="-120"/>
                <a:ea typeface="文鼎標楷注音" panose="020B0602010101010101" pitchFamily="34" charset="-120"/>
              </a:rPr>
              <a:t>我們容易分辨</a:t>
            </a:r>
            <a:r>
              <a:rPr lang="en-US" altLang="zh-TW" sz="8000" b="1" dirty="0" smtClean="0">
                <a:latin typeface="文鼎標楷注音" panose="020B0602010101010101" pitchFamily="34" charset="-120"/>
                <a:ea typeface="文鼎標楷注音" panose="020B0602010101010101" pitchFamily="34" charset="-120"/>
              </a:rPr>
              <a:t/>
            </a:r>
            <a:br>
              <a:rPr lang="en-US" altLang="zh-TW" sz="8000" b="1" dirty="0" smtClean="0">
                <a:latin typeface="文鼎標楷注音" panose="020B0602010101010101" pitchFamily="34" charset="-120"/>
                <a:ea typeface="文鼎標楷注音" panose="020B0602010101010101" pitchFamily="34" charset="-120"/>
              </a:rPr>
            </a:br>
            <a:r>
              <a:rPr lang="zh-TW" altLang="en-US" sz="8000" b="1" dirty="0" smtClean="0">
                <a:latin typeface="文鼎標楷注音" panose="020B0602010101010101" pitchFamily="34" charset="-120"/>
                <a:ea typeface="文鼎標楷注音" panose="020B0602010101010101" pitchFamily="34" charset="-120"/>
              </a:rPr>
              <a:t>網路中的陌生人</a:t>
            </a:r>
            <a:r>
              <a:rPr lang="en-US" altLang="zh-TW" sz="8000" b="1" dirty="0" smtClean="0">
                <a:latin typeface="文鼎標楷注音" panose="020B0602010101010101" pitchFamily="34" charset="-120"/>
                <a:ea typeface="文鼎標楷注音" panose="020B0602010101010101" pitchFamily="34" charset="-120"/>
              </a:rPr>
              <a:t/>
            </a:r>
            <a:br>
              <a:rPr lang="en-US" altLang="zh-TW" sz="8000" b="1" dirty="0" smtClean="0">
                <a:latin typeface="文鼎標楷注音" panose="020B0602010101010101" pitchFamily="34" charset="-120"/>
                <a:ea typeface="文鼎標楷注音" panose="020B0602010101010101" pitchFamily="34" charset="-120"/>
              </a:rPr>
            </a:br>
            <a:r>
              <a:rPr lang="zh-TW" altLang="en-US" sz="8000" b="1" dirty="0" smtClean="0">
                <a:latin typeface="文鼎標楷注音" panose="020B0602010101010101" pitchFamily="34" charset="-120"/>
                <a:ea typeface="文鼎標楷注音" panose="020B0602010101010101" pitchFamily="34" charset="-120"/>
              </a:rPr>
              <a:t>，是好人或是</a:t>
            </a:r>
            <a:r>
              <a:rPr lang="en-US" altLang="zh-TW" sz="8000" b="1" dirty="0" smtClean="0">
                <a:latin typeface="文鼎標楷注音" panose="020B0602010101010101" pitchFamily="34" charset="-120"/>
                <a:ea typeface="文鼎標楷注音" panose="020B0602010101010101" pitchFamily="34" charset="-120"/>
              </a:rPr>
              <a:t/>
            </a:r>
            <a:br>
              <a:rPr lang="en-US" altLang="zh-TW" sz="8000" b="1" dirty="0" smtClean="0">
                <a:latin typeface="文鼎標楷注音" panose="020B0602010101010101" pitchFamily="34" charset="-120"/>
                <a:ea typeface="文鼎標楷注音" panose="020B0602010101010101" pitchFamily="34" charset="-120"/>
              </a:rPr>
            </a:br>
            <a:r>
              <a:rPr lang="zh-TW" altLang="en-US" sz="8000" b="1" dirty="0" smtClean="0">
                <a:latin typeface="文鼎標楷注音" panose="020B0602010101010101" pitchFamily="34" charset="-120"/>
                <a:ea typeface="文鼎標楷注音" panose="020B0602010101010101" pitchFamily="34" charset="-120"/>
              </a:rPr>
              <a:t>壞人嗎</a:t>
            </a:r>
            <a:r>
              <a:rPr lang="en-US" altLang="zh-TW" sz="8000" b="1" dirty="0" smtClean="0">
                <a:latin typeface="文鼎標楷注音" panose="020B0602010101010101" pitchFamily="34" charset="-120"/>
                <a:ea typeface="文鼎標楷注音" panose="020B0602010101010101" pitchFamily="34" charset="-120"/>
              </a:rPr>
              <a:t>?</a:t>
            </a:r>
            <a:endParaRPr lang="zh-TW" altLang="en-US" sz="8000" b="1" dirty="0">
              <a:latin typeface="文鼎標楷注音" panose="020B0602010101010101" pitchFamily="34" charset="-120"/>
              <a:ea typeface="文鼎標楷注音" panose="020B0602010101010101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94038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 txBox="1">
            <a:spLocks/>
          </p:cNvSpPr>
          <p:nvPr/>
        </p:nvSpPr>
        <p:spPr>
          <a:xfrm>
            <a:off x="438142" y="0"/>
            <a:ext cx="11315716" cy="6858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zh-TW" altLang="en-US" sz="5000" b="1" dirty="0" smtClean="0">
                <a:latin typeface="文鼎標楷注音" panose="020B0602010101010101" pitchFamily="34" charset="-120"/>
                <a:ea typeface="文鼎標楷注音" panose="020B0602010101010101" pitchFamily="34" charset="-120"/>
              </a:rPr>
              <a:t>真實事件</a:t>
            </a:r>
            <a:r>
              <a:rPr lang="en-US" altLang="zh-TW" sz="5000" b="1" dirty="0" smtClean="0">
                <a:latin typeface="文鼎標楷注音" panose="020B0602010101010101" pitchFamily="34" charset="-120"/>
                <a:ea typeface="文鼎標楷注音" panose="020B0602010101010101" pitchFamily="34" charset="-120"/>
              </a:rPr>
              <a:t>:</a:t>
            </a:r>
          </a:p>
          <a:p>
            <a:pPr indent="457200" algn="l">
              <a:lnSpc>
                <a:spcPct val="150000"/>
              </a:lnSpc>
            </a:pPr>
            <a:r>
              <a:rPr lang="zh-TW" altLang="en-US" sz="5000" b="1" dirty="0" smtClean="0">
                <a:latin typeface="文鼎標楷注音" panose="020B0602010101010101" pitchFamily="34" charset="-120"/>
                <a:ea typeface="文鼎標楷注音" panose="020B0602010101010101" pitchFamily="34" charset="-120"/>
              </a:rPr>
              <a:t>網友</a:t>
            </a:r>
            <a:r>
              <a:rPr lang="en-US" altLang="zh-TW" sz="5000" b="1" dirty="0" smtClean="0">
                <a:latin typeface="文鼎標楷注音" panose="020B0602010101010101" pitchFamily="34" charset="-120"/>
                <a:ea typeface="文鼎標楷注音" panose="020B0602010101010101" pitchFamily="34" charset="-120"/>
              </a:rPr>
              <a:t>A</a:t>
            </a:r>
            <a:r>
              <a:rPr lang="zh-TW" altLang="en-US" sz="5000" b="1" dirty="0" smtClean="0">
                <a:latin typeface="文鼎標楷注音" panose="020B0602010101010101" pitchFamily="34" charset="-120"/>
                <a:ea typeface="文鼎標楷注音" panose="020B0602010101010101" pitchFamily="34" charset="-120"/>
              </a:rPr>
              <a:t>要求</a:t>
            </a:r>
            <a:r>
              <a:rPr lang="en-US" altLang="zh-TW" sz="5000" b="1" dirty="0" smtClean="0">
                <a:latin typeface="文鼎標楷注音" panose="020B0602010101010101" pitchFamily="34" charset="-120"/>
                <a:ea typeface="文鼎標楷注音" panose="020B0602010101010101" pitchFamily="34" charset="-120"/>
              </a:rPr>
              <a:t>Q</a:t>
            </a:r>
            <a:r>
              <a:rPr lang="zh-TW" altLang="en-US" sz="5000" b="1" dirty="0" smtClean="0">
                <a:latin typeface="文鼎標楷注音" panose="020B0602010101010101" pitchFamily="34" charset="-120"/>
                <a:ea typeface="文鼎標楷注音" panose="020B0602010101010101" pitchFamily="34" charset="-120"/>
              </a:rPr>
              <a:t>生拍裸照分享給他，而</a:t>
            </a:r>
            <a:r>
              <a:rPr lang="en-US" altLang="zh-TW" sz="5000" b="1" dirty="0" smtClean="0">
                <a:latin typeface="文鼎標楷注音" panose="020B0602010101010101" pitchFamily="34" charset="-120"/>
                <a:ea typeface="文鼎標楷注音" panose="020B0602010101010101" pitchFamily="34" charset="-120"/>
              </a:rPr>
              <a:t>Q</a:t>
            </a:r>
            <a:r>
              <a:rPr lang="zh-TW" altLang="en-US" sz="5000" b="1" dirty="0" smtClean="0">
                <a:latin typeface="文鼎標楷注音" panose="020B0602010101010101" pitchFamily="34" charset="-120"/>
                <a:ea typeface="文鼎標楷注音" panose="020B0602010101010101" pitchFamily="34" charset="-120"/>
              </a:rPr>
              <a:t>生照做，結果</a:t>
            </a:r>
            <a:r>
              <a:rPr lang="en-US" altLang="zh-TW" sz="5000" b="1" dirty="0" smtClean="0">
                <a:latin typeface="文鼎標楷注音" panose="020B0602010101010101" pitchFamily="34" charset="-120"/>
                <a:ea typeface="文鼎標楷注音" panose="020B0602010101010101" pitchFamily="34" charset="-120"/>
              </a:rPr>
              <a:t/>
            </a:r>
            <a:br>
              <a:rPr lang="en-US" altLang="zh-TW" sz="5000" b="1" dirty="0" smtClean="0">
                <a:latin typeface="文鼎標楷注音" panose="020B0602010101010101" pitchFamily="34" charset="-120"/>
                <a:ea typeface="文鼎標楷注音" panose="020B0602010101010101" pitchFamily="34" charset="-120"/>
              </a:rPr>
            </a:br>
            <a:r>
              <a:rPr lang="zh-TW" altLang="en-US" sz="5000" b="1" dirty="0" smtClean="0">
                <a:latin typeface="文鼎標楷注音" panose="020B0602010101010101" pitchFamily="34" charset="-120"/>
                <a:ea typeface="文鼎標楷注音" panose="020B0602010101010101" pitchFamily="34" charset="-120"/>
              </a:rPr>
              <a:t>網友</a:t>
            </a:r>
            <a:r>
              <a:rPr lang="en-US" altLang="zh-TW" sz="5000" b="1" dirty="0" smtClean="0">
                <a:latin typeface="文鼎標楷注音" panose="020B0602010101010101" pitchFamily="34" charset="-120"/>
                <a:ea typeface="文鼎標楷注音" panose="020B0602010101010101" pitchFamily="34" charset="-120"/>
              </a:rPr>
              <a:t>A</a:t>
            </a:r>
            <a:r>
              <a:rPr lang="zh-TW" altLang="en-US" sz="5000" b="1" dirty="0" smtClean="0">
                <a:latin typeface="文鼎標楷注音" panose="020B0602010101010101" pitchFamily="34" charset="-120"/>
                <a:ea typeface="文鼎標楷注音" panose="020B0602010101010101" pitchFamily="34" charset="-120"/>
              </a:rPr>
              <a:t>拿著</a:t>
            </a:r>
            <a:r>
              <a:rPr lang="en-US" altLang="zh-TW" sz="5000" b="1" dirty="0" smtClean="0">
                <a:latin typeface="文鼎標楷注音" panose="020B0602010101010101" pitchFamily="34" charset="-120"/>
                <a:ea typeface="文鼎標楷注音" panose="020B0602010101010101" pitchFamily="34" charset="-120"/>
              </a:rPr>
              <a:t>Q</a:t>
            </a:r>
            <a:r>
              <a:rPr lang="zh-TW" altLang="en-US" sz="5000" b="1" dirty="0" smtClean="0">
                <a:latin typeface="文鼎標楷注音" panose="020B0602010101010101" pitchFamily="34" charset="-120"/>
                <a:ea typeface="文鼎標楷注音" panose="020B0602010101010101" pitchFamily="34" charset="-120"/>
              </a:rPr>
              <a:t>生的照片脅迫</a:t>
            </a:r>
            <a:r>
              <a:rPr lang="en-US" altLang="zh-TW" sz="5000" b="1" dirty="0" smtClean="0">
                <a:latin typeface="文鼎標楷注音" panose="020B0602010101010101" pitchFamily="34" charset="-120"/>
                <a:ea typeface="文鼎標楷注音" panose="020B0602010101010101" pitchFamily="34" charset="-120"/>
              </a:rPr>
              <a:t/>
            </a:r>
            <a:br>
              <a:rPr lang="en-US" altLang="zh-TW" sz="5000" b="1" dirty="0" smtClean="0">
                <a:latin typeface="文鼎標楷注音" panose="020B0602010101010101" pitchFamily="34" charset="-120"/>
                <a:ea typeface="文鼎標楷注音" panose="020B0602010101010101" pitchFamily="34" charset="-120"/>
              </a:rPr>
            </a:br>
            <a:r>
              <a:rPr lang="en-US" altLang="zh-TW" sz="5000" b="1" dirty="0" smtClean="0">
                <a:latin typeface="文鼎標楷注音" panose="020B0602010101010101" pitchFamily="34" charset="-120"/>
                <a:ea typeface="文鼎標楷注音" panose="020B0602010101010101" pitchFamily="34" charset="-120"/>
              </a:rPr>
              <a:t>Q</a:t>
            </a:r>
            <a:r>
              <a:rPr lang="zh-TW" altLang="en-US" sz="5000" b="1" dirty="0" smtClean="0">
                <a:latin typeface="文鼎標楷注音" panose="020B0602010101010101" pitchFamily="34" charset="-120"/>
                <a:ea typeface="文鼎標楷注音" panose="020B0602010101010101" pitchFamily="34" charset="-120"/>
              </a:rPr>
              <a:t>生做事。</a:t>
            </a:r>
            <a:endParaRPr lang="zh-TW" altLang="en-US" sz="5000" b="1" dirty="0">
              <a:latin typeface="文鼎標楷注音" panose="020B0602010101010101" pitchFamily="34" charset="-120"/>
              <a:ea typeface="文鼎標楷注音" panose="020B0602010101010101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44546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n1N95InYwIA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91836" y="120505"/>
            <a:ext cx="11208327" cy="6304684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1842653" y="6425189"/>
            <a:ext cx="85066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hlinkClick r:id="rId4"/>
              </a:rPr>
              <a:t>https://www.utps.cyc.edu.tw/modules/tad_web/video.php?WebID=29&amp;VideoID=46</a:t>
            </a:r>
            <a:r>
              <a:rPr lang="en-US" altLang="zh-TW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8467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3061" y="351270"/>
            <a:ext cx="11185877" cy="1505239"/>
          </a:xfrm>
        </p:spPr>
        <p:txBody>
          <a:bodyPr>
            <a:normAutofit fontScale="90000"/>
          </a:bodyPr>
          <a:lstStyle/>
          <a:p>
            <a:r>
              <a:rPr lang="zh-TW" altLang="en-US" sz="5500" b="1" dirty="0" smtClean="0">
                <a:latin typeface="文鼎標楷注音" panose="020B0602010101010101" pitchFamily="34" charset="-120"/>
                <a:ea typeface="文鼎標楷注音" panose="020B0602010101010101" pitchFamily="34" charset="-120"/>
              </a:rPr>
              <a:t>網路安全</a:t>
            </a:r>
            <a:r>
              <a:rPr lang="en-US" altLang="zh-TW" sz="5500" b="1" dirty="0" smtClean="0">
                <a:latin typeface="文鼎標楷注音" panose="020B0602010101010101" pitchFamily="34" charset="-120"/>
                <a:ea typeface="文鼎標楷注音" panose="020B0602010101010101" pitchFamily="34" charset="-120"/>
              </a:rPr>
              <a:t/>
            </a:r>
            <a:br>
              <a:rPr lang="en-US" altLang="zh-TW" sz="5500" b="1" dirty="0" smtClean="0">
                <a:latin typeface="文鼎標楷注音" panose="020B0602010101010101" pitchFamily="34" charset="-120"/>
                <a:ea typeface="文鼎標楷注音" panose="020B0602010101010101" pitchFamily="34" charset="-120"/>
              </a:rPr>
            </a:br>
            <a:r>
              <a:rPr lang="en-US" altLang="zh-TW" sz="5500" b="1" dirty="0" smtClean="0">
                <a:latin typeface="文鼎標楷注音" panose="020B0602010101010101" pitchFamily="34" charset="-120"/>
                <a:ea typeface="文鼎標楷注音" panose="020B0602010101010101" pitchFamily="34" charset="-120"/>
              </a:rPr>
              <a:t>		</a:t>
            </a:r>
            <a:r>
              <a:rPr lang="zh-TW" altLang="en-US" sz="5500" b="1" dirty="0" smtClean="0">
                <a:latin typeface="文鼎標楷注音" panose="020B0602010101010101" pitchFamily="34" charset="-120"/>
                <a:ea typeface="文鼎標楷注音" panose="020B0602010101010101" pitchFamily="34" charset="-120"/>
              </a:rPr>
              <a:t>自我</a:t>
            </a:r>
            <a:r>
              <a:rPr lang="zh-TW" altLang="en-US" sz="5500" b="1" dirty="0" smtClean="0">
                <a:latin typeface="文鼎標楷注音" panose="020B0602010101010101" pitchFamily="34" charset="-120"/>
                <a:ea typeface="文鼎標楷注音" panose="020B0602010101010101" pitchFamily="34" charset="-120"/>
              </a:rPr>
              <a:t>保護與預防方式</a:t>
            </a:r>
            <a:endParaRPr lang="zh-TW" altLang="en-US" sz="5500" b="1" dirty="0">
              <a:latin typeface="文鼎標楷注音" panose="020B0602010101010101" pitchFamily="34" charset="-120"/>
              <a:ea typeface="文鼎標楷注音" panose="020B0602010101010101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19100" y="1856509"/>
            <a:ext cx="11353800" cy="4514418"/>
          </a:xfrm>
        </p:spPr>
        <p:txBody>
          <a:bodyPr>
            <a:normAutofit fontScale="92500" lnSpcReduction="10000"/>
          </a:bodyPr>
          <a:lstStyle/>
          <a:p>
            <a:pPr marL="1143000" indent="-114300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5000" b="1" dirty="0" smtClean="0">
                <a:solidFill>
                  <a:srgbClr val="FF0000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</a:rPr>
              <a:t>不拍</a:t>
            </a:r>
            <a:r>
              <a:rPr lang="zh-TW" altLang="en-US" sz="5000" b="1" dirty="0" smtClean="0">
                <a:solidFill>
                  <a:srgbClr val="FF0000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</a:rPr>
              <a:t>私照</a:t>
            </a:r>
            <a:endParaRPr lang="en-US" altLang="zh-TW" sz="5000" b="1" dirty="0" smtClean="0">
              <a:solidFill>
                <a:srgbClr val="FF0000"/>
              </a:solidFill>
              <a:latin typeface="文鼎標楷注音" panose="020B0602010101010101" pitchFamily="34" charset="-120"/>
              <a:ea typeface="文鼎標楷注音" panose="020B0602010101010101" pitchFamily="34" charset="-120"/>
            </a:endParaRPr>
          </a:p>
          <a:p>
            <a:pPr marL="1143000" indent="-114300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5000" b="1" dirty="0" smtClean="0">
                <a:solidFill>
                  <a:srgbClr val="FF0000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</a:rPr>
              <a:t>不傳私照</a:t>
            </a:r>
            <a:r>
              <a:rPr lang="zh-TW" altLang="en-US" sz="5000" b="1" dirty="0" smtClean="0">
                <a:latin typeface="文鼎標楷注音" panose="020B0602010101010101" pitchFamily="34" charset="-120"/>
                <a:ea typeface="文鼎標楷注音" panose="020B0602010101010101" pitchFamily="34" charset="-120"/>
              </a:rPr>
              <a:t>、不轉傳私照。</a:t>
            </a:r>
            <a:endParaRPr lang="en-US" altLang="zh-TW" sz="5000" b="1" dirty="0" smtClean="0">
              <a:latin typeface="文鼎標楷注音" panose="020B0602010101010101" pitchFamily="34" charset="-120"/>
              <a:ea typeface="文鼎標楷注音" panose="020B0602010101010101" pitchFamily="34" charset="-120"/>
            </a:endParaRPr>
          </a:p>
          <a:p>
            <a:pPr marL="1143000" indent="-114300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5000" b="1" dirty="0" smtClean="0">
                <a:latin typeface="文鼎標楷注音" panose="020B0602010101010101" pitchFamily="34" charset="-120"/>
                <a:ea typeface="文鼎標楷注音" panose="020B0602010101010101" pitchFamily="34" charset="-120"/>
              </a:rPr>
              <a:t>截圖蒐證、</a:t>
            </a:r>
            <a:r>
              <a:rPr lang="zh-TW" altLang="en-US" sz="5000" b="1" dirty="0" smtClean="0">
                <a:solidFill>
                  <a:srgbClr val="FF0000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</a:rPr>
              <a:t>報警處理</a:t>
            </a:r>
            <a:r>
              <a:rPr lang="zh-TW" altLang="en-US" sz="5000" b="1" dirty="0" smtClean="0">
                <a:latin typeface="文鼎標楷注音" panose="020B0602010101010101" pitchFamily="34" charset="-120"/>
                <a:ea typeface="文鼎標楷注音" panose="020B0602010101010101" pitchFamily="34" charset="-120"/>
              </a:rPr>
              <a:t>，</a:t>
            </a:r>
            <a:r>
              <a:rPr lang="en-US" altLang="zh-TW" sz="5000" b="1" dirty="0" smtClean="0">
                <a:latin typeface="文鼎標楷注音" panose="020B0602010101010101" pitchFamily="34" charset="-120"/>
                <a:ea typeface="文鼎標楷注音" panose="020B0602010101010101" pitchFamily="34" charset="-120"/>
              </a:rPr>
              <a:t/>
            </a:r>
            <a:br>
              <a:rPr lang="en-US" altLang="zh-TW" sz="5000" b="1" dirty="0" smtClean="0">
                <a:latin typeface="文鼎標楷注音" panose="020B0602010101010101" pitchFamily="34" charset="-120"/>
                <a:ea typeface="文鼎標楷注音" panose="020B0602010101010101" pitchFamily="34" charset="-120"/>
              </a:rPr>
            </a:br>
            <a:r>
              <a:rPr lang="zh-TW" altLang="en-US" sz="5000" b="1" dirty="0" smtClean="0">
                <a:latin typeface="文鼎標楷注音" panose="020B0602010101010101" pitchFamily="34" charset="-120"/>
                <a:ea typeface="文鼎標楷注音" panose="020B0602010101010101" pitchFamily="34" charset="-120"/>
              </a:rPr>
              <a:t>以及求助師</a:t>
            </a:r>
            <a:r>
              <a:rPr lang="zh-TW" altLang="en-US" sz="5000" b="1" dirty="0" smtClean="0">
                <a:latin typeface="文鼎標楷注音破音一" panose="020B0602010101010101" pitchFamily="34" charset="-120"/>
                <a:ea typeface="文鼎標楷注音破音一" panose="020B0602010101010101" pitchFamily="34" charset="-120"/>
              </a:rPr>
              <a:t>長</a:t>
            </a:r>
            <a:r>
              <a:rPr lang="zh-TW" altLang="en-US" sz="5000" b="1" dirty="0" smtClean="0">
                <a:latin typeface="文鼎標楷注音" panose="020B0602010101010101" pitchFamily="34" charset="-120"/>
                <a:ea typeface="文鼎標楷注音" panose="020B0602010101010101" pitchFamily="34" charset="-120"/>
              </a:rPr>
              <a:t>。</a:t>
            </a:r>
            <a:endParaRPr lang="en-US" altLang="zh-TW" sz="5000" b="1" dirty="0" smtClean="0">
              <a:latin typeface="文鼎標楷注音" panose="020B0602010101010101" pitchFamily="34" charset="-120"/>
              <a:ea typeface="文鼎標楷注音" panose="020B0602010101010101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4540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116</Words>
  <Application>Microsoft Office PowerPoint</Application>
  <PresentationFormat>寬螢幕</PresentationFormat>
  <Paragraphs>12</Paragraphs>
  <Slides>6</Slides>
  <Notes>0</Notes>
  <HiddenSlides>0</HiddenSlides>
  <MMClips>1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4" baseType="lpstr">
      <vt:lpstr>文鼎標楷注音</vt:lpstr>
      <vt:lpstr>文鼎標楷注音破音一</vt:lpstr>
      <vt:lpstr>新細明體</vt:lpstr>
      <vt:lpstr>標楷體</vt:lpstr>
      <vt:lpstr>Arial</vt:lpstr>
      <vt:lpstr>Calibri</vt:lpstr>
      <vt:lpstr>Calibri Light</vt:lpstr>
      <vt:lpstr>Office 佈景主題</vt:lpstr>
      <vt:lpstr>兒童及少年 性剝削防制</vt:lpstr>
      <vt:lpstr>PowerPoint 簡報</vt:lpstr>
      <vt:lpstr>PowerPoint 簡報</vt:lpstr>
      <vt:lpstr>PowerPoint 簡報</vt:lpstr>
      <vt:lpstr>PowerPoint 簡報</vt:lpstr>
      <vt:lpstr>網路安全   自我保護與預防方式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兒童及少年性剝削防制</dc:title>
  <dc:creator>灣潭國小</dc:creator>
  <cp:lastModifiedBy>Administrator</cp:lastModifiedBy>
  <cp:revision>12</cp:revision>
  <dcterms:created xsi:type="dcterms:W3CDTF">2021-12-09T12:30:54Z</dcterms:created>
  <dcterms:modified xsi:type="dcterms:W3CDTF">2021-12-10T00:33:56Z</dcterms:modified>
</cp:coreProperties>
</file>